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12192000" cy="6858000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7CDA5"/>
    <a:srgbClr val="FFE697"/>
    <a:srgbClr val="B8E597"/>
    <a:srgbClr val="93FFC4"/>
    <a:srgbClr val="FAB6A8"/>
    <a:srgbClr val="9DBF9F"/>
    <a:srgbClr val="C4E18B"/>
    <a:srgbClr val="AE8DEF"/>
    <a:srgbClr val="DFC9EF"/>
    <a:srgbClr val="FFED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7378" autoAdjust="0"/>
    <p:restoredTop sz="94660"/>
  </p:normalViewPr>
  <p:slideViewPr>
    <p:cSldViewPr snapToGrid="0">
      <p:cViewPr>
        <p:scale>
          <a:sx n="114" d="100"/>
          <a:sy n="114" d="100"/>
        </p:scale>
        <p:origin x="-1188" y="1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44CEA-524A-44E1-8125-3112CED70452}" type="datetimeFigureOut">
              <a:rPr lang="ru-RU" smtClean="0"/>
              <a:t>31.05.2022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BA48C-B370-4DA8-9FA7-A033424DCC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8146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44CEA-524A-44E1-8125-3112CED70452}" type="datetimeFigureOut">
              <a:rPr lang="ru-RU" smtClean="0"/>
              <a:t>31.05.2022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BA48C-B370-4DA8-9FA7-A033424DCC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32184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44CEA-524A-44E1-8125-3112CED70452}" type="datetimeFigureOut">
              <a:rPr lang="ru-RU" smtClean="0"/>
              <a:t>31.05.2022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BA48C-B370-4DA8-9FA7-A033424DCC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0089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44CEA-524A-44E1-8125-3112CED70452}" type="datetimeFigureOut">
              <a:rPr lang="ru-RU" smtClean="0"/>
              <a:t>31.05.2022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BA48C-B370-4DA8-9FA7-A033424DCC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44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44CEA-524A-44E1-8125-3112CED70452}" type="datetimeFigureOut">
              <a:rPr lang="ru-RU" smtClean="0"/>
              <a:t>31.05.2022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BA48C-B370-4DA8-9FA7-A033424DCC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7987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44CEA-524A-44E1-8125-3112CED70452}" type="datetimeFigureOut">
              <a:rPr lang="ru-RU" smtClean="0"/>
              <a:t>31.05.2022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BA48C-B370-4DA8-9FA7-A033424DCC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252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44CEA-524A-44E1-8125-3112CED70452}" type="datetimeFigureOut">
              <a:rPr lang="ru-RU" smtClean="0"/>
              <a:t>31.05.2022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BA48C-B370-4DA8-9FA7-A033424DCC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8116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44CEA-524A-44E1-8125-3112CED70452}" type="datetimeFigureOut">
              <a:rPr lang="ru-RU" smtClean="0"/>
              <a:t>31.05.2022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BA48C-B370-4DA8-9FA7-A033424DCC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6669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44CEA-524A-44E1-8125-3112CED70452}" type="datetimeFigureOut">
              <a:rPr lang="ru-RU" smtClean="0"/>
              <a:t>31.05.2022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BA48C-B370-4DA8-9FA7-A033424DCC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5040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44CEA-524A-44E1-8125-3112CED70452}" type="datetimeFigureOut">
              <a:rPr lang="ru-RU" smtClean="0"/>
              <a:t>31.05.2022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BA48C-B370-4DA8-9FA7-A033424DCC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7194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44CEA-524A-44E1-8125-3112CED70452}" type="datetimeFigureOut">
              <a:rPr lang="ru-RU" smtClean="0"/>
              <a:t>31.05.2022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BA48C-B370-4DA8-9FA7-A033424DCC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9718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A44CEA-524A-44E1-8125-3112CED70452}" type="datetimeFigureOut">
              <a:rPr lang="ru-RU" smtClean="0"/>
              <a:t>31.05.2022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ABA48C-B370-4DA8-9FA7-A033424DCC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6850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7692704" y="83889"/>
            <a:ext cx="4437777" cy="1879137"/>
          </a:xfrm>
          <a:prstGeom prst="roundRect">
            <a:avLst/>
          </a:prstGeom>
          <a:solidFill>
            <a:srgbClr val="FFE697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sz="1100" b="1" dirty="0" smtClean="0"/>
              <a:t>Предмет социального </a:t>
            </a:r>
            <a:r>
              <a:rPr lang="ru-RU" sz="1100" b="1" dirty="0"/>
              <a:t>контракта </a:t>
            </a:r>
            <a:r>
              <a:rPr lang="ru-RU" sz="1100" b="1" dirty="0" smtClean="0"/>
              <a:t>по мероприятию «поиск работы»</a:t>
            </a:r>
            <a:r>
              <a:rPr lang="ru-RU" sz="1100" dirty="0" smtClean="0"/>
              <a:t> -  соглашение </a:t>
            </a:r>
            <a:r>
              <a:rPr lang="ru-RU" sz="1100" dirty="0"/>
              <a:t>Сторон, в соответствии с которым </a:t>
            </a:r>
            <a:r>
              <a:rPr lang="ru-RU" sz="1100" dirty="0" smtClean="0"/>
              <a:t>КГКУ «ЦСПН» обязуется </a:t>
            </a:r>
            <a:r>
              <a:rPr lang="ru-RU" sz="1100" dirty="0"/>
              <a:t>оказать Заявителю государственную социальную помощь при реализации мероприятия по </a:t>
            </a:r>
            <a:r>
              <a:rPr lang="ru-RU" sz="1100" dirty="0" smtClean="0"/>
              <a:t>«поиску работы», </a:t>
            </a:r>
            <a:r>
              <a:rPr lang="ru-RU" sz="1100" dirty="0"/>
              <a:t>а Заявитель (семья Заявителя) - предпринять активные действия по выполнению мероприятий, предусмотренных программой социальной адаптации, в целях поиска работы и заключения трудового договора в период действия социального контракта</a:t>
            </a:r>
            <a:r>
              <a:rPr lang="ru-RU" sz="1100" dirty="0" smtClean="0"/>
              <a:t>. </a:t>
            </a:r>
          </a:p>
          <a:p>
            <a:pPr marL="0" indent="0" algn="just">
              <a:buNone/>
            </a:pPr>
            <a:r>
              <a:rPr lang="ru-RU" sz="1100" b="1" u="sng" dirty="0" smtClean="0"/>
              <a:t>Программа </a:t>
            </a:r>
            <a:r>
              <a:rPr lang="ru-RU" sz="1100" b="1" u="sng" dirty="0"/>
              <a:t>социальной адаптации</a:t>
            </a:r>
            <a:r>
              <a:rPr lang="ru-RU" sz="1100" dirty="0"/>
              <a:t> - разработанные межведомственной комиссией совместно с гражданином мероприятия, которые направлены на преодоление им трудной жизненной ситуации, а также определенные такой программой виды, объем и порядок реализации этих мероприятий.</a:t>
            </a:r>
          </a:p>
          <a:p>
            <a:pPr marL="0" indent="0" algn="just">
              <a:buNone/>
            </a:pPr>
            <a:endParaRPr lang="ru-RU" sz="1100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543577" y="2044750"/>
            <a:ext cx="3983663" cy="634751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 smtClean="0"/>
              <a:t>малоимущие семьи;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 smtClean="0"/>
              <a:t> </a:t>
            </a:r>
            <a:r>
              <a:rPr lang="ru-RU" sz="1200" dirty="0"/>
              <a:t>малоимущие одиноко проживающие </a:t>
            </a:r>
            <a:r>
              <a:rPr lang="ru-RU" sz="1200" dirty="0" smtClean="0"/>
              <a:t>граждане </a:t>
            </a:r>
            <a:endParaRPr lang="ru-RU" sz="1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12" name="Прямая со стрелкой 11"/>
          <p:cNvCxnSpPr/>
          <p:nvPr/>
        </p:nvCxnSpPr>
        <p:spPr>
          <a:xfrm>
            <a:off x="5695405" y="2679501"/>
            <a:ext cx="705395" cy="1"/>
          </a:xfrm>
          <a:prstGeom prst="straightConnector1">
            <a:avLst/>
          </a:prstGeom>
          <a:ln>
            <a:noFill/>
            <a:tailEnd type="triangle"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" name="Скругленный прямоугольник 12"/>
          <p:cNvSpPr/>
          <p:nvPr/>
        </p:nvSpPr>
        <p:spPr>
          <a:xfrm>
            <a:off x="1543575" y="5436070"/>
            <a:ext cx="4060272" cy="1327833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3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r>
              <a:rPr lang="ru-RU" sz="1100" dirty="0" smtClean="0"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100" b="1" dirty="0" smtClean="0">
                <a:ea typeface="Tahoma" panose="020B0604030504040204" pitchFamily="34" charset="0"/>
                <a:cs typeface="Tahoma" panose="020B0604030504040204" pitchFamily="34" charset="0"/>
              </a:rPr>
              <a:t>Выплаты связанные с трудоустройством</a:t>
            </a:r>
            <a:r>
              <a:rPr lang="ru-RU" sz="1100" dirty="0" smtClean="0"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r>
              <a:rPr lang="ru-RU" sz="1100" dirty="0" smtClean="0">
                <a:ea typeface="Tahoma" panose="020B0604030504040204" pitchFamily="34" charset="0"/>
                <a:cs typeface="Tahoma" panose="020B0604030504040204" pitchFamily="34" charset="0"/>
              </a:rPr>
              <a:t>18 054 </a:t>
            </a:r>
            <a:r>
              <a:rPr lang="ru-RU" sz="1200" dirty="0" smtClean="0">
                <a:ea typeface="Tahoma" panose="020B0604030504040204" pitchFamily="34" charset="0"/>
                <a:cs typeface="Tahoma" panose="020B0604030504040204" pitchFamily="34" charset="0"/>
              </a:rPr>
              <a:t>р. в месяц. Всего 4 месяца:  1 месяц с даты заключения СК и в</a:t>
            </a:r>
            <a:r>
              <a:rPr lang="ru-RU" sz="1200" dirty="0" smtClean="0"/>
              <a:t> течение 3 месяцев </a:t>
            </a:r>
            <a:r>
              <a:rPr lang="ru-RU" sz="1200" dirty="0"/>
              <a:t>с даты подтверждения факта </a:t>
            </a:r>
            <a:r>
              <a:rPr lang="ru-RU" sz="1200" dirty="0" smtClean="0"/>
              <a:t>трудоустройства. </a:t>
            </a:r>
          </a:p>
          <a:p>
            <a:pPr algn="just"/>
            <a:r>
              <a:rPr lang="ru-RU" sz="1200" b="1" dirty="0">
                <a:ea typeface="Tahoma" panose="020B0604030504040204" pitchFamily="34" charset="0"/>
                <a:cs typeface="Tahoma" panose="020B0604030504040204" pitchFamily="34" charset="0"/>
              </a:rPr>
              <a:t>Выплаты связанные с </a:t>
            </a:r>
            <a:r>
              <a:rPr lang="ru-RU" sz="1200" b="1" dirty="0" smtClean="0">
                <a:ea typeface="Tahoma" panose="020B0604030504040204" pitchFamily="34" charset="0"/>
                <a:cs typeface="Tahoma" panose="020B0604030504040204" pitchFamily="34" charset="0"/>
              </a:rPr>
              <a:t>обучением</a:t>
            </a:r>
            <a:r>
              <a:rPr lang="ru-RU" sz="1200" smtClean="0"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r>
              <a:rPr lang="ru-RU" sz="1200" smtClean="0">
                <a:ea typeface="Tahoma" panose="020B0604030504040204" pitchFamily="34" charset="0"/>
                <a:cs typeface="Tahoma" panose="020B0604030504040204" pitchFamily="34" charset="0"/>
              </a:rPr>
              <a:t>9 027 </a:t>
            </a:r>
            <a:r>
              <a:rPr lang="ru-RU" sz="1200" dirty="0" smtClean="0">
                <a:ea typeface="Tahoma" panose="020B0604030504040204" pitchFamily="34" charset="0"/>
                <a:cs typeface="Tahoma" panose="020B0604030504040204" pitchFamily="34" charset="0"/>
              </a:rPr>
              <a:t>р. в месяц (не более 3  месяцев) и оплата услуг обучения не </a:t>
            </a:r>
            <a:r>
              <a:rPr lang="ru-RU" sz="1200" dirty="0" smtClean="0"/>
              <a:t>&gt; 30 </a:t>
            </a:r>
            <a:r>
              <a:rPr lang="ru-RU" sz="1200" dirty="0" err="1" smtClean="0"/>
              <a:t>тыс.р</a:t>
            </a:r>
            <a:r>
              <a:rPr lang="ru-RU" sz="1200" dirty="0" smtClean="0"/>
              <a:t>.</a:t>
            </a:r>
            <a:endParaRPr lang="ru-RU" sz="1200" dirty="0"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7357147" y="2139196"/>
            <a:ext cx="4672669" cy="3213469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100" dirty="0" smtClean="0"/>
              <a:t>1. Заявление;</a:t>
            </a:r>
          </a:p>
          <a:p>
            <a:pPr algn="just"/>
            <a:r>
              <a:rPr lang="ru-RU" sz="1100" dirty="0" smtClean="0"/>
              <a:t>2. Паспорт гражданина РФ (в случае его отсутствия - временное удостоверение личности гражданина РФ).</a:t>
            </a:r>
          </a:p>
          <a:p>
            <a:pPr algn="just"/>
            <a:r>
              <a:rPr lang="ru-RU" sz="1100" dirty="0" smtClean="0"/>
              <a:t>В случае обращения малоимущей семьи - паспорт гражданина Российской Федерации (в случае его отсутствия - временное удостоверение личности гражданина Российской Федерации) каждого члена семьи заявителя;</a:t>
            </a:r>
          </a:p>
          <a:p>
            <a:pPr algn="just"/>
            <a:r>
              <a:rPr lang="ru-RU" sz="1100" dirty="0" smtClean="0"/>
              <a:t>3. Документы, подтверждающие доходы заявителя и каждого члена его семьи за три последних месяца</a:t>
            </a:r>
            <a:r>
              <a:rPr lang="ru-RU" sz="1100" b="1" dirty="0" smtClean="0"/>
              <a:t>,</a:t>
            </a:r>
            <a:r>
              <a:rPr lang="ru-RU" sz="1100" dirty="0" smtClean="0"/>
              <a:t> предшествующих месяцу обращения, в соответствии с видами доходов, утвержденных постановлением Правительства Российской Федерации № 512; </a:t>
            </a:r>
          </a:p>
          <a:p>
            <a:pPr algn="just"/>
            <a:r>
              <a:rPr lang="ru-RU" sz="1100" dirty="0" smtClean="0"/>
              <a:t>4</a:t>
            </a:r>
            <a:r>
              <a:rPr lang="ru-RU" sz="1100" dirty="0"/>
              <a:t>. Согласие на обработку персональных данных несовершеннолетних лиц, зарегистрированных совместно с заявителем;</a:t>
            </a:r>
          </a:p>
          <a:p>
            <a:pPr algn="just"/>
            <a:r>
              <a:rPr lang="ru-RU" sz="1100" dirty="0"/>
              <a:t>5. </a:t>
            </a:r>
            <a:r>
              <a:rPr lang="ru-RU" sz="1100" dirty="0" smtClean="0"/>
              <a:t>Свидетельство </a:t>
            </a:r>
            <a:r>
              <a:rPr lang="ru-RU" sz="1100" dirty="0"/>
              <a:t>о рождении ребенка (детей) (в случае обращения малоимущей семьи, имеющей несовершеннолетних детей </a:t>
            </a:r>
            <a:r>
              <a:rPr lang="ru-RU" sz="1100" dirty="0" smtClean="0"/>
              <a:t>и регистрации </a:t>
            </a:r>
            <a:r>
              <a:rPr lang="ru-RU" sz="1100" dirty="0"/>
              <a:t>записи акта о рождении ребенка за пределами </a:t>
            </a:r>
            <a:r>
              <a:rPr lang="ru-RU" sz="1100" dirty="0" smtClean="0"/>
              <a:t>Российской Федерации. </a:t>
            </a:r>
            <a:endParaRPr lang="ru-RU" sz="1100" dirty="0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1543577" y="4251153"/>
            <a:ext cx="3983663" cy="1101513"/>
          </a:xfrm>
          <a:prstGeom prst="roundRect">
            <a:avLst>
              <a:gd name="adj" fmla="val 33314"/>
            </a:avLst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200" dirty="0" smtClean="0"/>
              <a:t>встать </a:t>
            </a:r>
            <a:r>
              <a:rPr lang="ru-RU" sz="1200" dirty="0"/>
              <a:t>на учет в органах занятости населения в качестве безработного или ищущего </a:t>
            </a:r>
            <a:r>
              <a:rPr lang="ru-RU" sz="1200" dirty="0" smtClean="0"/>
              <a:t>работу;</a:t>
            </a:r>
            <a:endParaRPr lang="ru-RU" sz="1200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200" dirty="0" smtClean="0"/>
              <a:t>зарегистрироваться </a:t>
            </a:r>
            <a:r>
              <a:rPr lang="ru-RU" sz="1200" dirty="0"/>
              <a:t>в информационно-аналитической системе Общероссийской базы вакансий «работа в России»</a:t>
            </a:r>
          </a:p>
          <a:p>
            <a:pPr algn="ctr"/>
            <a:r>
              <a:rPr lang="ru-RU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7617204" y="5436066"/>
            <a:ext cx="4412611" cy="1319842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100" dirty="0" smtClean="0"/>
              <a:t>1. Подать </a:t>
            </a:r>
            <a:r>
              <a:rPr lang="ru-RU" sz="1100" dirty="0"/>
              <a:t>заявление и пакет документов через МФЦ в органы социальной защиты.</a:t>
            </a:r>
          </a:p>
          <a:p>
            <a:pPr algn="just"/>
            <a:r>
              <a:rPr lang="ru-RU" sz="1100" dirty="0"/>
              <a:t>2. Разработать совместно с межведомственной комиссией индивидуальную программу  социальной адаптации. </a:t>
            </a:r>
          </a:p>
          <a:p>
            <a:pPr algn="just"/>
            <a:r>
              <a:rPr lang="ru-RU" sz="1100" dirty="0"/>
              <a:t>3. Заключить социальный контракт.</a:t>
            </a:r>
          </a:p>
          <a:p>
            <a:pPr algn="just"/>
            <a:r>
              <a:rPr lang="ru-RU" sz="1100" dirty="0"/>
              <a:t>4. Выполнять мероприятия программы социальной адаптации и обязанности, установленные социальным контрактом.</a:t>
            </a:r>
          </a:p>
          <a:p>
            <a:pPr algn="just"/>
            <a:r>
              <a:rPr lang="ru-RU" sz="1100" dirty="0"/>
              <a:t>5. Предоставлять </a:t>
            </a:r>
            <a:r>
              <a:rPr lang="ru-RU" sz="1100" dirty="0" smtClean="0"/>
              <a:t>отчетность и документы.</a:t>
            </a:r>
            <a:endParaRPr lang="ru-RU" sz="1100" dirty="0"/>
          </a:p>
        </p:txBody>
      </p:sp>
      <p:sp>
        <p:nvSpPr>
          <p:cNvPr id="26" name="Объект 3"/>
          <p:cNvSpPr txBox="1">
            <a:spLocks/>
          </p:cNvSpPr>
          <p:nvPr/>
        </p:nvSpPr>
        <p:spPr>
          <a:xfrm>
            <a:off x="176955" y="759203"/>
            <a:ext cx="1098957" cy="1174459"/>
          </a:xfrm>
          <a:prstGeom prst="roundRect">
            <a:avLst/>
          </a:prstGeom>
          <a:solidFill>
            <a:srgbClr val="FAB6A8"/>
          </a:solidFill>
          <a:ln w="9525" cap="flat" cmpd="sng" algn="ctr">
            <a:noFill/>
            <a:prstDash val="soli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ru-RU" sz="12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Срок действия СК</a:t>
            </a:r>
          </a:p>
        </p:txBody>
      </p:sp>
      <p:sp>
        <p:nvSpPr>
          <p:cNvPr id="30" name="Объект 3"/>
          <p:cNvSpPr txBox="1">
            <a:spLocks/>
          </p:cNvSpPr>
          <p:nvPr/>
        </p:nvSpPr>
        <p:spPr>
          <a:xfrm>
            <a:off x="1493240" y="731941"/>
            <a:ext cx="3094819" cy="1228981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ru-RU" sz="1200" dirty="0"/>
              <a:t>не более чем на 9 месяцев (период выплаты до 4 мес., в случае обучения - до 7 мес.)</a:t>
            </a:r>
          </a:p>
          <a:p>
            <a:pPr algn="just"/>
            <a:r>
              <a:rPr lang="ru-RU" sz="1200" dirty="0" smtClean="0"/>
              <a:t>может </a:t>
            </a:r>
            <a:r>
              <a:rPr lang="ru-RU" sz="1200" dirty="0"/>
              <a:t>быть </a:t>
            </a:r>
            <a:r>
              <a:rPr lang="ru-RU" sz="1200" dirty="0" smtClean="0"/>
              <a:t>продлен,  </a:t>
            </a:r>
            <a:r>
              <a:rPr lang="ru-RU" sz="1200" dirty="0"/>
              <a:t>но не более чем на половину </a:t>
            </a:r>
            <a:r>
              <a:rPr lang="ru-RU" sz="1100" dirty="0" smtClean="0"/>
              <a:t>срока </a:t>
            </a:r>
            <a:r>
              <a:rPr lang="ru-RU" sz="1100" dirty="0"/>
              <a:t>ранее заключенного </a:t>
            </a:r>
            <a:r>
              <a:rPr lang="ru-RU" sz="1100" dirty="0" smtClean="0"/>
              <a:t>СК</a:t>
            </a:r>
            <a:endParaRPr lang="ru-RU" sz="11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5771628" y="5436070"/>
            <a:ext cx="1501629" cy="1327833"/>
          </a:xfrm>
          <a:prstGeom prst="roundRect">
            <a:avLst/>
          </a:prstGeom>
          <a:solidFill>
            <a:srgbClr val="FAB6A8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Действия для граждан</a:t>
            </a:r>
          </a:p>
        </p:txBody>
      </p:sp>
      <p:sp>
        <p:nvSpPr>
          <p:cNvPr id="51" name="Скругленный прямоугольник 50"/>
          <p:cNvSpPr/>
          <p:nvPr/>
        </p:nvSpPr>
        <p:spPr>
          <a:xfrm>
            <a:off x="5695409" y="2214696"/>
            <a:ext cx="1577849" cy="3058610"/>
          </a:xfrm>
          <a:prstGeom prst="roundRect">
            <a:avLst/>
          </a:prstGeom>
          <a:solidFill>
            <a:srgbClr val="B8E597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Обязательные документы </a:t>
            </a:r>
            <a:r>
              <a:rPr lang="ru-RU" sz="12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для назначения ГСП по СК</a:t>
            </a:r>
          </a:p>
          <a:p>
            <a:pPr algn="ctr"/>
            <a:endParaRPr lang="ru-RU" sz="1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3" name="Скругленный прямоугольник 52"/>
          <p:cNvSpPr/>
          <p:nvPr/>
        </p:nvSpPr>
        <p:spPr>
          <a:xfrm>
            <a:off x="1543577" y="2818705"/>
            <a:ext cx="3983663" cy="1275127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171450" lvl="0" indent="-171450" algn="just">
              <a:buFont typeface="Arial" panose="020B0604020202020204" pitchFamily="34" charset="0"/>
              <a:buChar char="•"/>
            </a:pPr>
            <a:r>
              <a:rPr lang="ru-RU" sz="1200" dirty="0" smtClean="0"/>
              <a:t> среднедушевой </a:t>
            </a:r>
            <a:r>
              <a:rPr lang="ru-RU" sz="1200" dirty="0"/>
              <a:t>доход семьи (одиноко проживающего гражданина) ниже величины прожиточного минимума, установленного в Приморском крае (</a:t>
            </a:r>
            <a:r>
              <a:rPr lang="ru-RU" sz="1200" i="1" dirty="0"/>
              <a:t>ВПМ определяется по социально-демографическим группам</a:t>
            </a:r>
            <a:r>
              <a:rPr lang="ru-RU" sz="1200" dirty="0"/>
              <a:t>);</a:t>
            </a:r>
          </a:p>
          <a:p>
            <a:pPr marL="171450" lvl="0" indent="-171450" algn="just">
              <a:buFont typeface="Arial" panose="020B0604020202020204" pitchFamily="34" charset="0"/>
              <a:buChar char="•"/>
            </a:pPr>
            <a:r>
              <a:rPr lang="ru-RU" sz="1200" dirty="0" smtClean="0"/>
              <a:t>проживание на </a:t>
            </a:r>
            <a:r>
              <a:rPr lang="ru-RU" sz="1200" dirty="0"/>
              <a:t>территории Приморского </a:t>
            </a:r>
            <a:r>
              <a:rPr lang="ru-RU" sz="1200" dirty="0" smtClean="0"/>
              <a:t>края</a:t>
            </a:r>
            <a:endParaRPr lang="ru-RU" sz="1200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92282" y="2044745"/>
            <a:ext cx="1367404" cy="77395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tx1"/>
                </a:solidFill>
              </a:rPr>
              <a:t>Кто может быть участником СК</a:t>
            </a:r>
            <a:endParaRPr lang="ru-RU" sz="1200" b="1" dirty="0">
              <a:solidFill>
                <a:schemeClr val="tx1"/>
              </a:solidFill>
            </a:endParaRPr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92281" y="3026382"/>
            <a:ext cx="1367403" cy="1067445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tx1"/>
                </a:solidFill>
              </a:rPr>
              <a:t>Условия для назначения ГСП по СК</a:t>
            </a:r>
            <a:endParaRPr lang="ru-RU" sz="1200" b="1" dirty="0">
              <a:solidFill>
                <a:schemeClr val="tx1"/>
              </a:solidFill>
            </a:endParaRPr>
          </a:p>
        </p:txBody>
      </p:sp>
      <p:sp>
        <p:nvSpPr>
          <p:cNvPr id="41" name="Скругленный прямоугольник 40"/>
          <p:cNvSpPr/>
          <p:nvPr/>
        </p:nvSpPr>
        <p:spPr>
          <a:xfrm>
            <a:off x="92281" y="4345501"/>
            <a:ext cx="1367403" cy="927809"/>
          </a:xfrm>
          <a:prstGeom prst="round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tx1"/>
                </a:solidFill>
              </a:rPr>
              <a:t>Условия для получения ГСП по СК в 1 месяц заключения СК</a:t>
            </a:r>
            <a:endParaRPr lang="ru-RU" sz="1200" b="1" dirty="0">
              <a:solidFill>
                <a:schemeClr val="tx1"/>
              </a:solidFill>
            </a:endParaRPr>
          </a:p>
        </p:txBody>
      </p:sp>
      <p:sp>
        <p:nvSpPr>
          <p:cNvPr id="42" name="Скругленный прямоугольник 41"/>
          <p:cNvSpPr/>
          <p:nvPr/>
        </p:nvSpPr>
        <p:spPr>
          <a:xfrm>
            <a:off x="92281" y="5581936"/>
            <a:ext cx="1367403" cy="93631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tx1"/>
                </a:solidFill>
              </a:rPr>
              <a:t>Размер и период выплаты, в том числе в связи с обучением</a:t>
            </a:r>
            <a:endParaRPr lang="ru-RU" sz="1200" b="1" dirty="0">
              <a:solidFill>
                <a:schemeClr val="tx1"/>
              </a:solidFill>
            </a:endParaRPr>
          </a:p>
        </p:txBody>
      </p:sp>
      <p:pic>
        <p:nvPicPr>
          <p:cNvPr id="20" name="Рисунок 19" descr="http://dtsr-shahty.ru/images/dtsr/sockon2.pn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6955" y="176174"/>
            <a:ext cx="2197129" cy="5285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Рисунок 21" descr="https://klike.net/uploads/posts/2020-02/1582794229_5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06223" y="92280"/>
            <a:ext cx="1551964" cy="1627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2441196" y="155206"/>
            <a:ext cx="1937857" cy="338554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ru-RU" sz="1600" b="1" i="1" dirty="0" smtClean="0"/>
              <a:t>На поиск работы </a:t>
            </a:r>
          </a:p>
        </p:txBody>
      </p:sp>
      <p:sp>
        <p:nvSpPr>
          <p:cNvPr id="23" name="Объект 3"/>
          <p:cNvSpPr txBox="1">
            <a:spLocks/>
          </p:cNvSpPr>
          <p:nvPr/>
        </p:nvSpPr>
        <p:spPr>
          <a:xfrm>
            <a:off x="6400800" y="155206"/>
            <a:ext cx="1216404" cy="1778456"/>
          </a:xfrm>
          <a:prstGeom prst="roundRect">
            <a:avLst/>
          </a:prstGeom>
          <a:solidFill>
            <a:srgbClr val="97CDA5"/>
          </a:solidFill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ru-RU" sz="12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Заключить </a:t>
            </a:r>
            <a:r>
              <a:rPr lang="ru-RU" sz="12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повторно</a:t>
            </a:r>
            <a:r>
              <a:rPr lang="ru-RU" sz="12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СК можно не ранее чем через год с момента окончания СК по данному направлению</a:t>
            </a:r>
          </a:p>
        </p:txBody>
      </p:sp>
    </p:spTree>
    <p:extLst>
      <p:ext uri="{BB962C8B-B14F-4D97-AF65-F5344CB8AC3E}">
        <p14:creationId xmlns:p14="http://schemas.microsoft.com/office/powerpoint/2010/main" val="4056193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Литейная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онкие сплошные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354</TotalTime>
  <Words>432</Words>
  <Application>Microsoft Office PowerPoint</Application>
  <PresentationFormat>Произвольный</PresentationFormat>
  <Paragraphs>36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 связи с введением на территории Приморского края режима повышенной готовности на основании постановления Губернатора Приморского края от 18.03.2020 № 21-пг  «О мерах по предотвращению распространения на территории Приморского края новой коронавирусной инфекции (COVID-2019)» продлено беззаявительное предоставление мер социальной поддержки</dc:title>
  <dc:creator>Ульзутуева Наталья Евгеньевна</dc:creator>
  <cp:lastModifiedBy>Ирина Викторовна Горбенко</cp:lastModifiedBy>
  <cp:revision>64</cp:revision>
  <cp:lastPrinted>2020-11-02T02:56:51Z</cp:lastPrinted>
  <dcterms:created xsi:type="dcterms:W3CDTF">2020-10-29T02:15:42Z</dcterms:created>
  <dcterms:modified xsi:type="dcterms:W3CDTF">2022-05-31T07:16:20Z</dcterms:modified>
</cp:coreProperties>
</file>